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7" r:id="rId2"/>
    <p:sldId id="256" r:id="rId3"/>
    <p:sldId id="351" r:id="rId4"/>
    <p:sldId id="347" r:id="rId5"/>
    <p:sldId id="365" r:id="rId6"/>
    <p:sldId id="306" r:id="rId7"/>
    <p:sldId id="345" r:id="rId8"/>
    <p:sldId id="353" r:id="rId9"/>
    <p:sldId id="330" r:id="rId10"/>
    <p:sldId id="354" r:id="rId11"/>
    <p:sldId id="335" r:id="rId12"/>
    <p:sldId id="355" r:id="rId13"/>
    <p:sldId id="358" r:id="rId14"/>
    <p:sldId id="369" r:id="rId15"/>
    <p:sldId id="370" r:id="rId16"/>
    <p:sldId id="363" r:id="rId17"/>
    <p:sldId id="359" r:id="rId18"/>
    <p:sldId id="361" r:id="rId19"/>
    <p:sldId id="366" r:id="rId20"/>
    <p:sldId id="352" r:id="rId21"/>
    <p:sldId id="357" r:id="rId22"/>
    <p:sldId id="362" r:id="rId23"/>
    <p:sldId id="364" r:id="rId24"/>
    <p:sldId id="344" r:id="rId25"/>
    <p:sldId id="356" r:id="rId26"/>
    <p:sldId id="367" r:id="rId27"/>
    <p:sldId id="368" r:id="rId28"/>
    <p:sldId id="336" r:id="rId29"/>
    <p:sldId id="308" r:id="rId30"/>
    <p:sldId id="309" r:id="rId31"/>
  </p:sldIdLst>
  <p:sldSz cx="12192000" cy="6858000"/>
  <p:notesSz cx="6858000" cy="9144000"/>
  <p:embeddedFontLst>
    <p:embeddedFont>
      <p:font typeface="AdobeArabic-Regular" panose="02040503050201020203" charset="-7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IranNastaliq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aOjAkhlbsK3gdi1LAxReA==" hashData="CroTSpNu/qiMglovT/ffz5aMam+FLjuNrdchxNqgGmXL7sx8N4K63c5kQnJb3FnQIjPEUD5bxwdvrdqbO5yc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D18"/>
    <a:srgbClr val="1AB1D6"/>
    <a:srgbClr val="B3B3B1"/>
    <a:srgbClr val="CB1C28"/>
    <a:srgbClr val="FFFFFF"/>
    <a:srgbClr val="FEDA35"/>
    <a:srgbClr val="FCE26C"/>
    <a:srgbClr val="A0DFEE"/>
    <a:srgbClr val="660033"/>
    <a:srgbClr val="F9F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979EC-B2FC-4449-889A-22CB89F9E3F0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81DD5-E331-441C-8640-8F56536C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9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8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8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8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3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81DD5-E331-441C-8640-8F56536C93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4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B2F2-4855-D9C5-E5E0-FF429C3D8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7B272-D10C-F05B-9C61-40979BF7C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8FEB8-3C08-0E7A-BA55-7BAD240AF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7A5D9-5CAF-070C-C8A8-431DE67B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D56EE-F85B-EB76-B2E2-479B5A79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4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0547-539A-0416-3A67-A20EE243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02172-1F9C-8FDA-2562-713F21842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69AF2-D042-82A6-146C-A76C1B56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55A2-EF27-5A09-1B02-8B1DB09F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474AC-A35C-AB25-C8E7-FD9D7B22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3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2841C-BDDD-D08D-525A-02B99024F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0DF19-8BA6-0CF0-209F-449DF91DB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0BFB0-CC88-3021-9982-C7126703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97487-F19B-B72E-7CA9-B8A285D8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9725E-FD6E-E58E-EFF5-504B5B0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3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E23F-EC54-F5E1-B127-41CA4C3B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428C3-B06B-12BE-F41B-9C70717B4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C5AB5-EE9E-A28D-2F1D-9F9DDB85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8995B-E33C-BCA8-D922-4AD92229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F8FE0-C71D-9FD9-6624-F98876257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CDB-D023-1F2F-7C9E-CF8F4870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9407B-D685-6471-E3F3-564327B09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FBB4C-B523-B083-869F-6539DDC6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4288-931A-A077-E706-A8486E2D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B1CB-6108-F37A-3DB7-FFBCAD4B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BCC8-B5AA-3976-9279-65B9EA09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2B54-BFD0-A1E1-B795-20CC41A2F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D0429-A210-F424-52C7-62560C5BE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4484-13A1-FBF9-EAE6-2E222D24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EAE50-14EE-3476-276E-C72A5C55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50CB3-54D9-6D01-76C9-BCC6D188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8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BF22-5398-8968-24F7-D2EF8A94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9B-4676-AE6D-CEF0-3E1C05F5E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CF8A7-9660-D3D3-6B48-85E32C46D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A2FD-AAAF-3540-77FF-F53A220D1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B619D-CCED-6B59-3E6C-DBCC5A342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DCDB2-5B3B-B865-D8BB-A5FD9BE7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8AC4-31B6-9190-52E2-0ABB3760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5F086-0879-AA4D-CAB5-7A379D3F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1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E638-671F-C369-1AFF-37A096D4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DE81F-02E7-F7E4-934B-0C4EEEF3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E41E8-440B-5C90-DAF2-2979C6E4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6EF90-0B9C-79C4-4761-2B45DBEF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5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0B3BC-51A0-79AA-77B4-6D506E6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F7345-E76F-7C98-49CE-D6F7D635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D6945-98D4-F07C-2DEF-87B2E9BB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5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9A67-CBD0-7EFD-F922-1741E657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F946-DC8C-A058-3AA5-19F1642C2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63-5266-4498-05F9-A2361C3FC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FF21-8F8C-B9C5-9CEE-2541927E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C021C-4FFA-F5D6-7EDE-35A55738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259FC-6ABA-D130-D29F-F66E8AB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3281-77CB-C625-F848-DC39797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70559-BCBB-3154-05F3-0759A1DD1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0518-2973-26ED-FDE6-A58019F87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5985E-CEE6-40E5-242D-386123C5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04A75-F99B-07AA-1ACF-F60F68D5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7C5FB-E463-6E25-B704-010CD26E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68F4E-17A8-C260-8DEB-2CB8F2BE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A14AE-A628-0E86-2800-628DAF47F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EC190-1BC8-4339-12F7-1066180A2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FCFD3-24CA-4022-9B10-1D95134C9533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1FC89-F660-96FA-D7C4-BE9311D5D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2DB84-A3D5-0269-05B7-73C85A210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3FD20-69A2-4FD7-82DA-517D7558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8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EntezareZohoor B4" panose="00000700000000000000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B Mitra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0322E-49AD-4D41-FD36-A9396EBC2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501DA-E604-12AA-4A48-18D1663219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0674">
            <a:off x="7996299" y="3016841"/>
            <a:ext cx="2275530" cy="12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063A5-E5B8-BA9D-AFA1-E305B6BB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8092"/>
            <a:ext cx="12192001" cy="32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CBB66-EC63-CAE4-F017-1956B496A598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1063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تجسم شرایط دانشجویان دانشگاه جندی شاپور در هفته اول جنگ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9" y="1769806"/>
            <a:ext cx="10637907" cy="3823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اگر شما در زمان شروع جنگ دانشجوی پرستاری در دانشگاه جندی شاپور می‌بودید و به وجودتان برای مداوا و مراقبت از مردم و رزمندگان نیاز مبرم می‌بود، چگونه تصمیم می گرفتید؟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اگر در بمباران دانشکده، شما هم مجروح می‌شدید و به بیمارستان گلستان اهواز منتقل و در بین انبوه مجروحان، نجات جانتان، مرهون ایثار و وظیفه شناسی و دلسوزی پرستاران خسته و نگران آنجا می بود، از آنها چه انتظاری داشتید؟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7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02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8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20192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پرستار شهید مرضیه شیروانی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5334000" y="1991760"/>
            <a:ext cx="615625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تاریخ تولد: 1335/07/10</a:t>
            </a: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تاریخ شهادت: 1360/10/26</a:t>
            </a: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محل شهادت: دزفول</a:t>
            </a: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باران گلوله و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آتش هم چنان ادامه دارد؛ مرضیّه چون پروانه برگرد جمع مجروحان می‌گردد. او آرام و قرار ندارد و قامت سفیدپوش او در آفتاب می‌درخشید... و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ناگهان خمپاره‌ای درکنار آمبولانس آنها منفجرمی‌شود.</a:t>
            </a:r>
          </a:p>
          <a:p>
            <a:pPr>
              <a:lnSpc>
                <a:spcPct val="150000"/>
              </a:lnSpc>
              <a:buClr>
                <a:srgbClr val="BFCD18"/>
              </a:buClr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«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اِرجعی الی ربک راضیةً مرضیّه»</a:t>
            </a: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14" name="Picture 2" descr="https://bayanbox.ir/view/7399076734516702314/%D8%B4%D9%87%DB%8C%D8%AF-%D9%85%D8%B1%D8%B6%DB%8C%D9%87-%D8%B4%DB%8C%D8%B1%D9%88%D8%A7%D9%86%DB%8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093" y="1331097"/>
            <a:ext cx="3463043" cy="48974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Picture 2" descr="دانلود تصویر PNG گل لاله">
            <a:extLst>
              <a:ext uri="{FF2B5EF4-FFF2-40B4-BE49-F238E27FC236}">
                <a16:creationId xmlns:a16="http://schemas.microsoft.com/office/drawing/2014/main" id="{37E28400-31A2-B548-046D-11EC3869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211613"/>
            <a:ext cx="2626507" cy="26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13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063A5-E5B8-BA9D-AFA1-E305B6BB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8092"/>
            <a:ext cx="12192001" cy="32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CBB66-EC63-CAE4-F017-1956B496A598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1063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پرستار شهید مرضیه شیروانی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9" y="1769806"/>
            <a:ext cx="10637907" cy="3823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سرگذشت این شهیده پرستار، از سلاله پیش کسوتان ایثار و شهادت در جامعه پرستاری را بررسی و تحلیل فرمایید.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 مراجعه به منابع معتبر دفاع مقدس، یکی از شهدای مظلوم پرستار را شناسایی نموده، سیر زندگی حرفه ای و معنوی وی را باز آرایی نمایید.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9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342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پرستاران در زمان جنگ حکم پدر و مادر را برای رزمندگان داشتند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02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10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31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FBC0AA-35C0-112C-3823-5BD2932C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951" y="683620"/>
            <a:ext cx="6156581" cy="5490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466F3-FE75-35BB-C178-01533ADD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03" y="5004292"/>
            <a:ext cx="1537397" cy="15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47F06-8B38-7FBA-9508-FEDF2C9EC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93" y="519850"/>
            <a:ext cx="4273664" cy="60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1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بسته پشتیبان فصل 16 عنابستانی پرستار مدافع حرم">
            <a:hlinkClick r:id="" action="ppaction://media"/>
            <a:extLst>
              <a:ext uri="{FF2B5EF4-FFF2-40B4-BE49-F238E27FC236}">
                <a16:creationId xmlns:a16="http://schemas.microsoft.com/office/drawing/2014/main" id="{95CED7F6-9ED9-235A-5850-526C25396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BB66-EC63-CAE4-F017-1956B496A598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1063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وظایف پرستاری در شرایط اضطراری جنگی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9" y="1769806"/>
            <a:ext cx="10637907" cy="422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>
                <a:srgbClr val="BFCD18"/>
              </a:buClr>
              <a:buSzPct val="100000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این وظایف را به تفکیک مصادیق زیر بحث نمایید:</a:t>
            </a:r>
          </a:p>
          <a:p>
            <a:pPr marL="800100" lvl="1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بخش مراقبت ویژه بیمارستان شهری در زمان کرونا</a:t>
            </a:r>
          </a:p>
          <a:p>
            <a:pPr marL="800100" lvl="1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بخش جراحی بیمارستان اصلی در زمان بحران</a:t>
            </a:r>
          </a:p>
          <a:p>
            <a:pPr marL="800100" lvl="1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اتاق عمل بیمارستان صحرایی در شرایط جنگی</a:t>
            </a:r>
          </a:p>
          <a:p>
            <a:pPr marL="800100" lvl="1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اورژانس بیمارستان صحرایی در زمان پدافند</a:t>
            </a:r>
          </a:p>
          <a:p>
            <a:pPr marL="800100" lvl="1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ریکاوری بیمارستان صحرایی</a:t>
            </a:r>
          </a:p>
          <a:p>
            <a:pPr marL="800100" lvl="1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مراقبت از مصدومین شیمیایی در همه بخش‌های مرتبط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11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686EF91-1D36-9394-1288-8356419649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98" y="2460349"/>
            <a:ext cx="3880057" cy="28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08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BB66-EC63-CAE4-F017-1956B496A598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1063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تحليل حضور داوطلبانه پرستاران در دفاع مقدس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3" y="1769807"/>
            <a:ext cx="10637913" cy="160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>
                <a:srgbClr val="BFCD18"/>
              </a:buClr>
              <a:buSzPct val="100000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پرستاران یکی از بزرگترین گروه‌های حرفه‌ای هستند که در جنگ تحمیلی شرکت فعال و عمدتاً داوطلبانه داشتند. حرفه پرستاری تا حد زیادی تحت تاثیر جنگ قرار داشته و ماهیت ارزشی تلاش‌های پرستاری در طول جنگ بیشتر شناخته شده است.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12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3" y="3149125"/>
            <a:ext cx="10637913" cy="3480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اگر شما «پرستار» می بودید و به وجود شما در جبهه جنگ جهت مراقبت مجروحین جنگی نیاز بود، آیا با همه مخاطرات احتمالی داوطلب می شدید؟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اگر دعوت به همکاری می‌شدید یا حکم مأموریت برایتان صادر می‌شد چه تصمیمی می گرفتید؟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مورد نقش پرستاران در مراقبت از مجروحان شیمیایی بحث نمایید.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برای مشارکت مؤثر در حوادث آینده و کسب مهارت‌های ضروری چه راهکاری را پیش بینی و پیشنهاد می کنید؟</a:t>
            </a:r>
          </a:p>
        </p:txBody>
      </p:sp>
    </p:spTree>
    <p:extLst>
      <p:ext uri="{BB962C8B-B14F-4D97-AF65-F5344CB8AC3E}">
        <p14:creationId xmlns:p14="http://schemas.microsoft.com/office/powerpoint/2010/main" val="1029433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063A5-E5B8-BA9D-AFA1-E305B6BB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8092"/>
            <a:ext cx="12192001" cy="32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CBB66-EC63-CAE4-F017-1956B496A598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1063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تحلیل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9" y="1769806"/>
            <a:ext cx="10637907" cy="3823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با مطالعه مستندات درسنامه، آرایش بهداری رزمی در عملیات فتح المبین و بیت المقدس را شرح دهید و نقد نمایید ...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بیمارستان‌های صحرایی و اورژانس های سوله‌ای عملیات رمضان را تشریح نمایید ...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شرایط حفاظتی و امنیت پرسنل و مجروحان و نیز تجهیزات، دارو و امکانات را، در سوله‌های عملیات رمضان با کانکس‌های عملیات فتح بستان مقایسه فرمایید.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13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08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FBC0AA-35C0-112C-3823-5BD2932C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951" y="683620"/>
            <a:ext cx="6156581" cy="5490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466F3-FE75-35BB-C178-01533ADD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03" y="5004292"/>
            <a:ext cx="1537397" cy="15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47F06-8B38-7FBA-9508-FEDF2C9EC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93" y="519850"/>
            <a:ext cx="4273664" cy="60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01B179-34F3-731A-B170-E797325D0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74726" y="0"/>
            <a:ext cx="4368800" cy="37258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841F7E-679A-EE36-AB04-3B7D14441912}"/>
              </a:ext>
            </a:extLst>
          </p:cNvPr>
          <p:cNvSpPr txBox="1">
            <a:spLocks/>
          </p:cNvSpPr>
          <p:nvPr/>
        </p:nvSpPr>
        <p:spPr>
          <a:xfrm>
            <a:off x="1104900" y="1976994"/>
            <a:ext cx="8477252" cy="2780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8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فصل شانزدهم</a:t>
            </a:r>
          </a:p>
          <a:p>
            <a:pPr>
              <a:lnSpc>
                <a:spcPct val="150000"/>
              </a:lnSpc>
            </a:pPr>
            <a:r>
              <a:rPr lang="fa-IR" sz="24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پرستاری در دفاع مقدس</a:t>
            </a:r>
          </a:p>
          <a:p>
            <a:pPr>
              <a:lnSpc>
                <a:spcPct val="150000"/>
              </a:lnSpc>
            </a:pPr>
            <a:r>
              <a:rPr lang="fa-IR" sz="24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خدمات ارزشمند و شایسته جامعه پرستاری</a:t>
            </a:r>
          </a:p>
          <a:p>
            <a:pPr>
              <a:lnSpc>
                <a:spcPct val="150000"/>
              </a:lnSpc>
            </a:pPr>
            <a:r>
              <a:rPr lang="fa-IR" sz="24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در جنگ تحمیلی، قبل و بعد از آن</a:t>
            </a:r>
            <a:endParaRPr lang="ar-SA" sz="2400" b="1" dirty="0">
              <a:solidFill>
                <a:srgbClr val="BFCD18"/>
              </a:solidFill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ar-SA" sz="18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سطح 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0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14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2" name="بسته پشتیبان فصل 16 خانم نوغانی">
            <a:hlinkClick r:id="" action="ppaction://media"/>
            <a:extLst>
              <a:ext uri="{FF2B5EF4-FFF2-40B4-BE49-F238E27FC236}">
                <a16:creationId xmlns:a16="http://schemas.microsoft.com/office/drawing/2014/main" id="{17DCF340-0257-87D0-A0F8-2D2214D8D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15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170833" y="331302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تأثیر جنگ تحمیلی بر پرستاری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293668"/>
            <a:ext cx="9038936" cy="4989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هشت سال دفاع مقدس موجب تحولات زیادی در جنبه های مختلف پرستاری گردید. علاوه بر یادآوری خاطرات تلخ و رنج آور دستاوردهای ارزشمند و ماندگاری از خود به جای گذاشت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جنگ تحمیلی برای پرستاران و سایر گروه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سلامت، حضور در یک دانشگاه بود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قبل از انقلاب اکثر پرستاران خانم بودند که با احساس نیاز، موجب افزایش تدریجی ورود پرستاران مرد به این رشته شد. </a:t>
            </a:r>
            <a:endParaRPr lang="fa-IR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fa-IR" sz="23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    </a:t>
            </a:r>
            <a:r>
              <a:rPr lang="ar-SA" sz="23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بعضی ت</a:t>
            </a:r>
            <a:r>
              <a:rPr lang="fa-IR" sz="23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ح</a:t>
            </a:r>
            <a:r>
              <a:rPr lang="ar-SA" sz="23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ولات :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تغییر امکانات و تخت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بیمارستان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، به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خصوص اتاق عمل، اورژانس و بخش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مراقبت ویژه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کسب تجربیات ارزشمند و متنوع از کار در واحدهای مختلف جنگی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تقویت روحیه کار تیمی، انتقال تجربیات کارکنان به یکدیگر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افزایش توان مدیریتی کارکنان پرستاری (آماده کردن تجهیزات، رسیدگی به حجم زیاد مجروح، مدیریت زمان، اولویت بندی کارها)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8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16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تأثیر جنگ تحمیلی بر پرستاری بعد از 1368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به عنوان یک عامل حرفه ای شدن، رسیدن به کفایت حرفه ای توسط پرستاران مطرح شد.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ظهور سازمان های حرفه ای مانند سازمان نظام پرستاری به عنوان عامل حرفه ای شدن پرستاری بعد از جنگ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توسعه مقاطع تحصیلی در پرستاری و افزایش پذیرش دانشجویان مقاطع تحصیلات تکمیلی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تقاضا برای مراقبت مجروحین در جنگ عامل محرک برای جذب پرستاران بیشتر در جنگ بود که خود عامل توسعه پرستاری در ابعاد مختلف بالین، پژوهش و تئوری شد.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3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گزارش ویدئویی| گفت وگوی خواندنی تسنیم با امدادگر دفاع مقدس / ماجرای شهیدی  که حسرت &quot;آخ گفتن&quot; را به دل صدام گذاشت- اخبار چهارمحال و بختیاری - اخبار  استانها تسنیم | Tasnim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0342" y="677732"/>
            <a:ext cx="5549271" cy="31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17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97716-F757-3305-3FD6-17027ACF14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855" y="1981120"/>
            <a:ext cx="3108960" cy="45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7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18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2122714" y="908070"/>
            <a:ext cx="6524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fa-IR" sz="2000" b="1" dirty="0">
                <a:latin typeface="AdobeArabic-Regular" panose="02040503050201020203" pitchFamily="18" charset="-78"/>
                <a:cs typeface="B Titr" panose="00000700000000000000" pitchFamily="2" charset="-78"/>
              </a:rPr>
              <a:t>دو عامل مهم در اجتماعی شدن و بهبود تصویر ذهنی جامعه از پرستاران، دوران دفاع مقدس و پاندمی کوید 19 بود. 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69DFC-8508-10DA-615D-443CE3671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94484" y="965574"/>
            <a:ext cx="3248341" cy="565386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2122714" y="1892034"/>
            <a:ext cx="6524170" cy="23004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پرستاران با تمام قوا در سراسر ایران خدمات تخصصی مراقبتی را به مبتلایان کوید ارائه دادند و چه بسا تعداد زیادی جان خود را در راه خدمت به بیماران از دست دادند. این دو واقعه ت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أ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ثیرگذار به فاصله زمانی 31 سال از یکدیگر جایگاه پرستاری را در جامعه مشخص تر کرد و موجب اعتماد بیشتر جامعه به آنها شد.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82922-302B-C833-A3D0-458A6DFD9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17" y="4272096"/>
            <a:ext cx="3480933" cy="22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7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19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7614496" y="0"/>
            <a:ext cx="3418113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شایان ذکر است حضور پرستاران در جبهه مقاومت نیز در نوع خود ارزشمند است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ب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 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گونه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 که بیش از 350 نفر در بهداری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جبهه مقاومت حضور داشته که با تقدیم 4 شهید مدافع حرم (شهید حمیدرضا اسدالهی، شهید محمد حسن قاسمی، شهید فریدون احمدی و شهید حمید قنادپور) باعث افتخار جامعه خدوم پرس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ــ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تاری است.</a:t>
            </a:r>
          </a:p>
        </p:txBody>
      </p:sp>
      <p:pic>
        <p:nvPicPr>
          <p:cNvPr id="8196" name="Picture 4" descr="شهید اسداللهی :: کال گراف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3594" y="1584974"/>
            <a:ext cx="1767836" cy="164085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آخرین امدادگر&quot;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337180" y="1584974"/>
            <a:ext cx="2782678" cy="16429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پیکر شهید مدافع حرم &quot;فریدون احمدی &quot; فردا در کرمانشاه تشییع می شود- اخبار  استانها تسنیم | Tasnim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717" y="3404839"/>
            <a:ext cx="2323188" cy="20540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شهید مدافع حرم | وبلاگ شخصی صادق هردان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9599" y="3404839"/>
            <a:ext cx="2230259" cy="20440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دانلود تصویر PNG گل لاله">
            <a:extLst>
              <a:ext uri="{FF2B5EF4-FFF2-40B4-BE49-F238E27FC236}">
                <a16:creationId xmlns:a16="http://schemas.microsoft.com/office/drawing/2014/main" id="{37E28400-31A2-B548-046D-11EC3869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068" y="2998569"/>
            <a:ext cx="3859431" cy="38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14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FBC0AA-35C0-112C-3823-5BD2932C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951" y="683620"/>
            <a:ext cx="6156581" cy="5490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466F3-FE75-35BB-C178-01533ADD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03" y="5004292"/>
            <a:ext cx="1537397" cy="15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47F06-8B38-7FBA-9508-FEDF2C9EC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93" y="519850"/>
            <a:ext cx="4273664" cy="60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82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بسته پشتیبان فصل 16 شهید قاسمی پرستار مدافع حرم">
            <a:hlinkClick r:id="" action="ppaction://media"/>
            <a:extLst>
              <a:ext uri="{FF2B5EF4-FFF2-40B4-BE49-F238E27FC236}">
                <a16:creationId xmlns:a16="http://schemas.microsoft.com/office/drawing/2014/main" id="{FC54CA6D-8F0A-7EC9-0EC7-DD41B1502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5063A5-E5B8-BA9D-AFA1-E305B6BB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8092"/>
            <a:ext cx="12192001" cy="32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CBB66-EC63-CAE4-F017-1956B496A598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1063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تمرین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92F4-4EA3-44DA-F10F-EFCB06BDDE90}"/>
              </a:ext>
            </a:extLst>
          </p:cNvPr>
          <p:cNvSpPr txBox="1">
            <a:spLocks/>
          </p:cNvSpPr>
          <p:nvPr/>
        </p:nvSpPr>
        <p:spPr>
          <a:xfrm>
            <a:off x="800099" y="1769806"/>
            <a:ext cx="10637907" cy="3823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نظر شما در مورد مشارکت استادان، دانشجویان، پرستاران، بهیاران و سایر اقشار پرستاری در دفاع مقدس و خلق حماسه‌های پر افتخار چیست؟ 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خدمات پرستاری در شرایط اضطراری و شرایط غیرعادی و بلایای طبیعی بزرگ و گسترده، حوادث اجتماعی و شرایط جنگی چگونه بايد تأمين شود؟</a:t>
            </a:r>
          </a:p>
          <a:p>
            <a:pPr marL="342900" lvl="0" indent="-342900" algn="just">
              <a:lnSpc>
                <a:spcPct val="150000"/>
              </a:lnSpc>
              <a:buClr>
                <a:srgbClr val="BFCD18"/>
              </a:buClr>
              <a:buSzPct val="100000"/>
              <a:buFont typeface="Wingdings" panose="05000000000000000000" pitchFamily="2" charset="2"/>
              <a:buChar char="v"/>
            </a:pP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 آیا خودتان را متعهد به مشارکت در این امور که در آینده حتماً واقع خواهند شد و شما شاهد خواهید  بود می دانید؟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B41005-E9FE-08BB-2157-FFDB591BDFAD}"/>
              </a:ext>
            </a:extLst>
          </p:cNvPr>
          <p:cNvGrpSpPr/>
          <p:nvPr/>
        </p:nvGrpSpPr>
        <p:grpSpPr>
          <a:xfrm>
            <a:off x="190500" y="10633"/>
            <a:ext cx="609600" cy="6858000"/>
            <a:chOff x="190500" y="0"/>
            <a:chExt cx="6096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C47A05-91F3-5A91-B0FE-760C6FFC7BB2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9DF7C1-7A41-B9BF-7E34-07C1F91BA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91952C-E133-DD7F-4A98-2A91C14A8D97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2B02D71-5561-8946-CE96-7E57F122255A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B07CB05-1C65-F098-E076-64BCDAAAC70B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20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466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21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E1136C-F7BA-A045-832E-6DA453CC1540}"/>
              </a:ext>
            </a:extLst>
          </p:cNvPr>
          <p:cNvSpPr txBox="1">
            <a:spLocks/>
          </p:cNvSpPr>
          <p:nvPr/>
        </p:nvSpPr>
        <p:spPr>
          <a:xfrm>
            <a:off x="838200" y="1341437"/>
            <a:ext cx="839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نتيجه گيري و ارزشيابي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406D8-0442-83D6-7725-3B8EEF252B69}"/>
              </a:ext>
            </a:extLst>
          </p:cNvPr>
          <p:cNvSpPr txBox="1">
            <a:spLocks/>
          </p:cNvSpPr>
          <p:nvPr/>
        </p:nvSpPr>
        <p:spPr>
          <a:xfrm>
            <a:off x="326922" y="2546321"/>
            <a:ext cx="8394700" cy="301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اين درس چه ميزان براي شما مفيد بود؟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چه پيشنهاداتي براي ارائه بهتر آن براي دانشجويان بعدي داريد؟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ارائه اين درس را چگونه ارزشيابي مي</a:t>
            </a:r>
            <a:r>
              <a:rPr lang="fa-IR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‌</a:t>
            </a: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كنيد؟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كمبودها و اولويت</a:t>
            </a:r>
            <a:r>
              <a:rPr lang="fa-IR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‌</a:t>
            </a: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هاي اين درس از نظر شما چيست؟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هر نوع نظر و پيشنهاد ديگر...</a:t>
            </a:r>
          </a:p>
        </p:txBody>
      </p:sp>
    </p:spTree>
    <p:extLst>
      <p:ext uri="{BB962C8B-B14F-4D97-AF65-F5344CB8AC3E}">
        <p14:creationId xmlns:p14="http://schemas.microsoft.com/office/powerpoint/2010/main" val="396791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1028" name="Picture 4" descr="عکس کارتونی امام خمینی - عکس نودی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466" y="290780"/>
            <a:ext cx="4327423" cy="61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تایپوگرافی هفته دفاع مقدس - ایران طر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5163" y="657917"/>
            <a:ext cx="3121891" cy="312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5904255" y="2848976"/>
            <a:ext cx="4093924" cy="1887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lnSpc>
                <a:spcPct val="150000"/>
              </a:lnSpc>
              <a:buClr>
                <a:srgbClr val="BFCD18"/>
              </a:buClr>
            </a:pPr>
            <a:r>
              <a:rPr lang="ar-SA" sz="2000" b="1" dirty="0">
                <a:latin typeface="IranNastaliq" panose="02000503000000020003" pitchFamily="2" charset="0"/>
                <a:ea typeface="Calibri" panose="020F0502020204030204" pitchFamily="34" charset="0"/>
                <a:cs typeface="B Titr" panose="00000700000000000000" pitchFamily="2" charset="-78"/>
              </a:rPr>
              <a:t>شغل پرستاری از شغل</a:t>
            </a:r>
            <a:r>
              <a:rPr lang="fa-IR" sz="2000" b="1" dirty="0">
                <a:latin typeface="IranNastaliq" panose="02000503000000020003" pitchFamily="2" charset="0"/>
                <a:ea typeface="Calibri" panose="020F0502020204030204" pitchFamily="34" charset="0"/>
                <a:cs typeface="B Titr" panose="00000700000000000000" pitchFamily="2" charset="-78"/>
              </a:rPr>
              <a:t>‌</a:t>
            </a:r>
            <a:r>
              <a:rPr lang="ar-SA" sz="2000" b="1" dirty="0">
                <a:latin typeface="IranNastaliq" panose="02000503000000020003" pitchFamily="2" charset="0"/>
                <a:ea typeface="Calibri" panose="020F0502020204030204" pitchFamily="34" charset="0"/>
                <a:cs typeface="B Titr" panose="00000700000000000000" pitchFamily="2" charset="-78"/>
              </a:rPr>
              <a:t>های بسیار شریفی است که اگر چنانچه انسان با وظایف انسانی و شرعی خودش انجام دهد، این یک عبادتی است که در فراز عبادت­های درجه اول است.</a:t>
            </a:r>
            <a:endParaRPr lang="fa-IR" sz="2000" b="1" dirty="0">
              <a:latin typeface="IranNastaliq" panose="02000503000000020003" pitchFamily="2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0015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گنجینه شهدا">
            <a:extLst>
              <a:ext uri="{FF2B5EF4-FFF2-40B4-BE49-F238E27FC236}">
                <a16:creationId xmlns:a16="http://schemas.microsoft.com/office/drawing/2014/main" id="{1A8EF4E1-B1B8-8B1F-0FD5-B6412C6C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2997206"/>
            <a:ext cx="3860794" cy="38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22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841F7E-679A-EE36-AB04-3B7D14441912}"/>
              </a:ext>
            </a:extLst>
          </p:cNvPr>
          <p:cNvSpPr txBox="1">
            <a:spLocks/>
          </p:cNvSpPr>
          <p:nvPr/>
        </p:nvSpPr>
        <p:spPr>
          <a:xfrm>
            <a:off x="4356094" y="1575980"/>
            <a:ext cx="3462165" cy="3643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r>
              <a:rPr lang="ar-SA" sz="4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با آرزوي موفق</a:t>
            </a:r>
            <a:r>
              <a:rPr lang="fa-IR" sz="4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ـ</a:t>
            </a:r>
            <a:r>
              <a:rPr lang="ar-SA" sz="4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يت</a:t>
            </a:r>
            <a:endParaRPr lang="fa-IR" sz="4000" b="1" dirty="0">
              <a:solidFill>
                <a:srgbClr val="BFCD18"/>
              </a:solidFill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endParaRPr lang="fa-IR" sz="2000" b="1" dirty="0"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justLow"/>
            <a:r>
              <a:rPr lang="ar-SA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انشاءالله از طريق مسيرهاي اعلام شده، ارتباط خود را براي پويايي هر چه بيشتر درس حفظ و تق</a:t>
            </a:r>
            <a:r>
              <a:rPr lang="fa-IR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ــ</a:t>
            </a:r>
            <a:r>
              <a:rPr lang="ar-SA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ويت فرماييد</a:t>
            </a:r>
            <a:r>
              <a:rPr lang="fa-IR" sz="3000" b="1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.</a:t>
            </a:r>
          </a:p>
          <a:p>
            <a:pPr>
              <a:lnSpc>
                <a:spcPct val="100000"/>
              </a:lnSpc>
            </a:pPr>
            <a:endParaRPr lang="fa-IR" sz="2000" b="1" dirty="0">
              <a:solidFill>
                <a:srgbClr val="BFCD18"/>
              </a:solidFill>
              <a:latin typeface="AdobeArabic-Regular" panose="02040503050201020203" pitchFamily="18" charset="-78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والسلام</a:t>
            </a:r>
          </a:p>
        </p:txBody>
      </p:sp>
    </p:spTree>
    <p:extLst>
      <p:ext uri="{BB962C8B-B14F-4D97-AF65-F5344CB8AC3E}">
        <p14:creationId xmlns:p14="http://schemas.microsoft.com/office/powerpoint/2010/main" val="174929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FBC0AA-35C0-112C-3823-5BD2932CF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951" y="683620"/>
            <a:ext cx="6156581" cy="5490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466F3-FE75-35BB-C178-01533ADDC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03" y="5004292"/>
            <a:ext cx="1537397" cy="15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47F06-8B38-7FBA-9508-FEDF2C9EC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93" y="519850"/>
            <a:ext cx="4273664" cy="60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7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بسته پشتیبان فصل 16 سخنان امام در جمع پرستاران">
            <a:hlinkClick r:id="" action="ppaction://media"/>
            <a:extLst>
              <a:ext uri="{FF2B5EF4-FFF2-40B4-BE49-F238E27FC236}">
                <a16:creationId xmlns:a16="http://schemas.microsoft.com/office/drawing/2014/main" id="{2B5009DE-0D10-7FA4-C976-58DF5519D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0D96A83-0154-B079-80FD-2DB6BCFFADA2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F0B86F-4FD3-6AB7-8A00-487178491338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2A3E5-AEBE-411E-2A3F-874AC5674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AECEE6-291A-9983-E400-A4CDB2AD1A6A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7D56B0-3CE7-12BB-883F-47A4E4FAD23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8218EF8-8667-E635-1EF7-326524267794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3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173EF-7429-DABD-CAA8-AA62CD385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806" y="161160"/>
            <a:ext cx="2806696" cy="6472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E1136C-F7BA-A045-832E-6DA453CC1540}"/>
              </a:ext>
            </a:extLst>
          </p:cNvPr>
          <p:cNvSpPr txBox="1">
            <a:spLocks/>
          </p:cNvSpPr>
          <p:nvPr/>
        </p:nvSpPr>
        <p:spPr>
          <a:xfrm>
            <a:off x="838200" y="536193"/>
            <a:ext cx="839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cs typeface="B Titr" panose="00000700000000000000" pitchFamily="2" charset="-78"/>
              </a:rPr>
              <a:t>هدف اصلی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406D8-0442-83D6-7725-3B8EEF252B69}"/>
              </a:ext>
            </a:extLst>
          </p:cNvPr>
          <p:cNvSpPr txBox="1">
            <a:spLocks/>
          </p:cNvSpPr>
          <p:nvPr/>
        </p:nvSpPr>
        <p:spPr>
          <a:xfrm>
            <a:off x="936934" y="1861756"/>
            <a:ext cx="8394700" cy="110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8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تحلیل حضور عزتمند، نقش‌ها و خدمات حياتی پرستاران در دوران دفاع مقدس، قبل و بعد از آن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1800" dirty="0"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آشنایی با ابتکارات پرستاری در شرایط دشوار، حملات شیمیایی و 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7A70F-F0CD-E2BA-D380-8182097B05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88" y="3589416"/>
            <a:ext cx="3553968" cy="26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5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استوار همچون دوران دفاع - شانا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4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93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5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8621483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  <p:pic>
        <p:nvPicPr>
          <p:cNvPr id="3074" name="Picture 2" descr="PNG پرستار بیمار - Nurse Icon PNG Image – دانلود رایگا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965" y="2828925"/>
            <a:ext cx="56197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9032367" y="133712"/>
            <a:ext cx="1806481" cy="2878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justLow">
              <a:lnSpc>
                <a:spcPct val="100000"/>
              </a:lnSpc>
            </a:pPr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نقش پرستاران در دفاع مقدس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870156"/>
            <a:ext cx="7730441" cy="5645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نقش پرستاران با شخصیت بزرگ و گرانقدری همچون حضرت زینب (س) گره خورده است. پرستاران در دوران دفاع مقدس با از خود گذشتگی و ایثار مثال زدنی خود، نقش آفرینی کردند و الگویی شایسته از زن مسلمان و انقلابی را به تصویر کشیدند.</a:t>
            </a:r>
            <a:endParaRPr lang="fa-IR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حضرت زینب (س) اسوه صبر، صلابت و ایثار بود که در نهضت بزرگ کربلا وظیفه حفظ و مراقبت از زنان و کودکان و پرستاری از مجروحان را به عهده داشت. او با وجود از دست دادن عزیزانش، نسبت به 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«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پرستاری و مراقبت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»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از کاروان اسرا کوتاهی نکرد.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در دوره دفاع مقدس پرستاران با الگو گرفتن از حضرت زینب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(س)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، اسوه صبر و ایثار در جنگ تحمیلی شدند. آنها در آن دوره علاوه بر مراقبت از مجروحان با نقش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چند گانه خود، نقش مربی، جامعه شناس و روانشناس نیز داشتند و سنگ صبور رزمندگان بودند و در برهه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ای 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برای 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اهدا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خون به آنها پیشقدم می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شدند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و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 چه بسا مجروح و شهید نیز می شدند. 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7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C610711-EBC2-A080-100B-7067E8BEC75E}"/>
              </a:ext>
            </a:extLst>
          </p:cNvPr>
          <p:cNvGrpSpPr/>
          <p:nvPr/>
        </p:nvGrpSpPr>
        <p:grpSpPr>
          <a:xfrm>
            <a:off x="190500" y="0"/>
            <a:ext cx="609600" cy="6858000"/>
            <a:chOff x="190500" y="0"/>
            <a:chExt cx="609600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71AE63-8057-CA64-D5B8-655302A8AED1}"/>
                </a:ext>
              </a:extLst>
            </p:cNvPr>
            <p:cNvGrpSpPr/>
            <p:nvPr/>
          </p:nvGrpSpPr>
          <p:grpSpPr>
            <a:xfrm>
              <a:off x="190500" y="0"/>
              <a:ext cx="609600" cy="6858000"/>
              <a:chOff x="190500" y="0"/>
              <a:chExt cx="609600" cy="6858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FF4EE-2AD6-D09B-76F0-213441300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00" y="3367093"/>
                <a:ext cx="609600" cy="8254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D82047D-3A4F-A84A-F414-E65378B037FE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495300" y="0"/>
                <a:ext cx="0" cy="3367093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1CBA05-677C-DAFB-58AB-71F797DD8707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95300" y="4192525"/>
                <a:ext cx="0" cy="2665475"/>
              </a:xfrm>
              <a:prstGeom prst="line">
                <a:avLst/>
              </a:prstGeom>
              <a:ln w="19050">
                <a:solidFill>
                  <a:srgbClr val="FCE2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D27AE062-D32D-F81C-A28B-7B80B4590793}"/>
                </a:ext>
              </a:extLst>
            </p:cNvPr>
            <p:cNvSpPr txBox="1">
              <a:spLocks/>
            </p:cNvSpPr>
            <p:nvPr/>
          </p:nvSpPr>
          <p:spPr>
            <a:xfrm>
              <a:off x="215900" y="3532159"/>
              <a:ext cx="558800" cy="5207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EntezareZohoor B4" panose="00000700000000000000" pitchFamily="2" charset="-78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fa-IR" sz="1400" dirty="0">
                  <a:solidFill>
                    <a:srgbClr val="1AB1D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Titr" panose="00000700000000000000" pitchFamily="2" charset="-78"/>
                </a:rPr>
                <a:t>6</a:t>
              </a:r>
              <a:endParaRPr lang="en-US" sz="7200" dirty="0">
                <a:solidFill>
                  <a:srgbClr val="1AB1D6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13FB4AFC-4F1A-0051-1731-47FFB39C5BB0}"/>
              </a:ext>
            </a:extLst>
          </p:cNvPr>
          <p:cNvSpPr txBox="1">
            <a:spLocks/>
          </p:cNvSpPr>
          <p:nvPr/>
        </p:nvSpPr>
        <p:spPr>
          <a:xfrm>
            <a:off x="800099" y="763921"/>
            <a:ext cx="94709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EntezareZohoor B4" panose="00000700000000000000" pitchFamily="2" charset="-78"/>
              </a:defRPr>
            </a:lvl1pPr>
          </a:lstStyle>
          <a:p>
            <a:pPr algn="r"/>
            <a:r>
              <a:rPr lang="fa-IR" sz="3000" b="1" dirty="0">
                <a:solidFill>
                  <a:srgbClr val="BFCD18"/>
                </a:solidFill>
                <a:latin typeface="AdobeArabic-Regular" panose="02040503050201020203" pitchFamily="18" charset="-78"/>
                <a:ea typeface="Calibri" panose="020F0502020204030204" pitchFamily="34" charset="0"/>
                <a:cs typeface="B Titr" panose="00000700000000000000" pitchFamily="2" charset="-78"/>
              </a:rPr>
              <a:t>شروع جنگ تحمیلی</a:t>
            </a:r>
            <a:endParaRPr lang="en-US" sz="3000" dirty="0">
              <a:solidFill>
                <a:srgbClr val="BFCD18"/>
              </a:solidFill>
              <a:cs typeface="B Titr" panose="00000700000000000000" pitchFamily="2" charset="-78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E1C5B76-BDFA-0D1A-746A-4BFD3997784D}"/>
              </a:ext>
            </a:extLst>
          </p:cNvPr>
          <p:cNvSpPr txBox="1">
            <a:spLocks/>
          </p:cNvSpPr>
          <p:nvPr/>
        </p:nvSpPr>
        <p:spPr>
          <a:xfrm>
            <a:off x="825500" y="1991760"/>
            <a:ext cx="9038936" cy="452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B Mitra" panose="000004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پرستاران که همواره در کانون مراقبت از بیماران و آسیب دیدگان حوادث مختلف قرار دارند، در معرض آزمونی بزرگ، تاریخی و حماسه‌ای غرورآفرین و فرهنگ‌ساز قرار می‌گیرند.</a:t>
            </a: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پرستاران بیمارستان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‌</a:t>
            </a: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های اهواز، آبادان، خرمشهر، قصر شیرین و سایر شهرهای مرزی غرب و جنوب و سایر پرستاران کشور، ناگهان وارد شرایط اضطراری جنگی می‌شوند،  بعضاً در حال انجام سنگین‌ترین وظایف پرستاری و دشوارترین شرایط ممکن، در نزدیک ترین فاصله نسبت به خط مقدم نبرد، زیر آتش بی امان دشمن حماسه ای بی نظیر در تاریخ حرفه پرستاری خلق می‌کنند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ملت بزرگ و مقاوم ایران به فرزندان رشید و فداکار خود می بالد</a:t>
            </a:r>
            <a:r>
              <a:rPr lang="fa-IR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.</a:t>
            </a:r>
            <a:endParaRPr lang="ar-SA" sz="2000" b="1" dirty="0">
              <a:latin typeface="AdobeArabic-Regular" panose="02040503050201020203" pitchFamily="18" charset="-78"/>
              <a:ea typeface="Calibri" panose="020F0502020204030204" pitchFamily="34" charset="0"/>
            </a:endParaRPr>
          </a:p>
          <a:p>
            <a:pPr marL="342900" indent="-342900" algn="justLow">
              <a:lnSpc>
                <a:spcPct val="150000"/>
              </a:lnSpc>
              <a:buClr>
                <a:srgbClr val="BFCD18"/>
              </a:buClr>
              <a:buFont typeface="Wingdings" panose="05000000000000000000" pitchFamily="2" charset="2"/>
              <a:buChar char="v"/>
            </a:pPr>
            <a:r>
              <a:rPr lang="ar-SA" sz="2000" b="1" dirty="0">
                <a:latin typeface="AdobeArabic-Regular" panose="02040503050201020203" pitchFamily="18" charset="-78"/>
                <a:ea typeface="Calibri" panose="020F0502020204030204" pitchFamily="34" charset="0"/>
              </a:rPr>
              <a:t>رزمندگان و مدافعان میهن اسلامی، به اتکای فرشتگان نجات عزمی مضاعف می یابند.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34C2FE-CB3E-9E87-5E4C-F86CFB4F8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2" y="0"/>
            <a:ext cx="3906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1438</Words>
  <Application>Microsoft Office PowerPoint</Application>
  <PresentationFormat>Widescreen</PresentationFormat>
  <Paragraphs>111</Paragraphs>
  <Slides>30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Wingdings</vt:lpstr>
      <vt:lpstr>Calibri</vt:lpstr>
      <vt:lpstr>Arial</vt:lpstr>
      <vt:lpstr>AdobeArabic-Regular</vt:lpstr>
      <vt:lpstr>Calibri Light</vt:lpstr>
      <vt:lpstr>IranNastaliq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Aeen</cp:lastModifiedBy>
  <cp:revision>51</cp:revision>
  <dcterms:created xsi:type="dcterms:W3CDTF">2022-08-13T07:14:04Z</dcterms:created>
  <dcterms:modified xsi:type="dcterms:W3CDTF">2023-11-04T10:21:44Z</dcterms:modified>
</cp:coreProperties>
</file>