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306" r:id="rId4"/>
    <p:sldId id="330" r:id="rId5"/>
    <p:sldId id="363" r:id="rId6"/>
    <p:sldId id="332" r:id="rId7"/>
    <p:sldId id="350" r:id="rId8"/>
    <p:sldId id="351" r:id="rId9"/>
    <p:sldId id="352" r:id="rId10"/>
    <p:sldId id="349" r:id="rId11"/>
    <p:sldId id="366" r:id="rId12"/>
    <p:sldId id="353" r:id="rId13"/>
    <p:sldId id="354" r:id="rId14"/>
    <p:sldId id="367" r:id="rId15"/>
    <p:sldId id="355" r:id="rId16"/>
    <p:sldId id="356" r:id="rId17"/>
    <p:sldId id="357" r:id="rId18"/>
    <p:sldId id="364" r:id="rId19"/>
    <p:sldId id="358" r:id="rId20"/>
    <p:sldId id="359" r:id="rId21"/>
    <p:sldId id="360" r:id="rId22"/>
    <p:sldId id="368" r:id="rId23"/>
    <p:sldId id="361" r:id="rId24"/>
    <p:sldId id="362" r:id="rId25"/>
    <p:sldId id="365" r:id="rId26"/>
    <p:sldId id="343" r:id="rId27"/>
    <p:sldId id="294" r:id="rId28"/>
    <p:sldId id="369" r:id="rId29"/>
    <p:sldId id="309" r:id="rId30"/>
  </p:sldIdLst>
  <p:sldSz cx="12192000" cy="6858000"/>
  <p:notesSz cx="6858000" cy="9144000"/>
  <p:embeddedFontLst>
    <p:embeddedFont>
      <p:font typeface="AdobeArabic-Regular" panose="02040503050201020203" pitchFamily="18" charset="-7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BFCD18"/>
    <a:srgbClr val="1AB1D6"/>
    <a:srgbClr val="B3B3B1"/>
    <a:srgbClr val="CB1C28"/>
    <a:srgbClr val="FEDA35"/>
    <a:srgbClr val="FCE26C"/>
    <a:srgbClr val="A0DFEE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03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979EC-B2FC-4449-889A-22CB89F9E3F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81DD5-E331-441C-8640-8F56536C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9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3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0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B2F2-4855-D9C5-E5E0-FF429C3D8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7B272-D10C-F05B-9C61-40979BF7C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8FEB8-3C08-0E7A-BA55-7BAD240AF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7A5D9-5CAF-070C-C8A8-431DE67B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D56EE-F85B-EB76-B2E2-479B5A79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4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0547-539A-0416-3A67-A20EE243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02172-1F9C-8FDA-2562-713F21842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69AF2-D042-82A6-146C-A76C1B56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55A2-EF27-5A09-1B02-8B1DB09F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474AC-A35C-AB25-C8E7-FD9D7B22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3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2841C-BDDD-D08D-525A-02B99024F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0DF19-8BA6-0CF0-209F-449DF91DB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0BFB0-CC88-3021-9982-C7126703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97487-F19B-B72E-7CA9-B8A285D8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9725E-FD6E-E58E-EFF5-504B5B0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3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E23F-EC54-F5E1-B127-41CA4C3B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428C3-B06B-12BE-F41B-9C70717B4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C5AB5-EE9E-A28D-2F1D-9F9DDB85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8995B-E33C-BCA8-D922-4AD92229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F8FE0-C71D-9FD9-6624-F98876257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CDB-D023-1F2F-7C9E-CF8F4870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9407B-D685-6471-E3F3-564327B09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FBB4C-B523-B083-869F-6539DDC6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4288-931A-A077-E706-A8486E2D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B1CB-6108-F37A-3DB7-FFBCAD4B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BCC8-B5AA-3976-9279-65B9EA09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2B54-BFD0-A1E1-B795-20CC41A2F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D0429-A210-F424-52C7-62560C5BE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4484-13A1-FBF9-EAE6-2E222D24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EAE50-14EE-3476-276E-C72A5C55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50CB3-54D9-6D01-76C9-BCC6D188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8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BF22-5398-8968-24F7-D2EF8A94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9B-4676-AE6D-CEF0-3E1C05F5E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CF8A7-9660-D3D3-6B48-85E32C46D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A2FD-AAAF-3540-77FF-F53A220D1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B619D-CCED-6B59-3E6C-DBCC5A342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DCDB2-5B3B-B865-D8BB-A5FD9BE7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8AC4-31B6-9190-52E2-0ABB3760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5F086-0879-AA4D-CAB5-7A379D3F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1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E638-671F-C369-1AFF-37A096D4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DE81F-02E7-F7E4-934B-0C4EEEF3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E41E8-440B-5C90-DAF2-2979C6E4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6EF90-0B9C-79C4-4761-2B45DBEF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5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0B3BC-51A0-79AA-77B4-6D506E6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F7345-E76F-7C98-49CE-D6F7D635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D6945-98D4-F07C-2DEF-87B2E9BB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5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9A67-CBD0-7EFD-F922-1741E657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F946-DC8C-A058-3AA5-19F1642C2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63-5266-4498-05F9-A2361C3FC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FF21-8F8C-B9C5-9CEE-2541927E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C021C-4FFA-F5D6-7EDE-35A55738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259FC-6ABA-D130-D29F-F66E8AB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3281-77CB-C625-F848-DC39797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70559-BCBB-3154-05F3-0759A1DD1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0518-2973-26ED-FDE6-A58019F87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5985E-CEE6-40E5-242D-386123C5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04A75-F99B-07AA-1ACF-F60F68D5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7C5FB-E463-6E25-B704-010CD26E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68F4E-17A8-C260-8DEB-2CB8F2BE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A14AE-A628-0E86-2800-628DAF47F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EC190-1BC8-4339-12F7-1066180A2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FCFD3-24CA-4022-9B10-1D95134C9533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1FC89-F660-96FA-D7C4-BE9311D5D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2DB84-A3D5-0269-05B7-73C85A210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8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EntezareZohoor B4" panose="00000700000000000000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0322E-49AD-4D41-FD36-A9396EBC2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501DA-E604-12AA-4A48-18D166321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0674">
            <a:off x="7996299" y="3016841"/>
            <a:ext cx="2275530" cy="12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FBC0AA-35C0-112C-3823-5BD2932C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951" y="683620"/>
            <a:ext cx="6156581" cy="5490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466F3-FE75-35BB-C178-01533ADD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03" y="5004292"/>
            <a:ext cx="1537397" cy="15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47F06-8B38-7FBA-9508-FEDF2C9EC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93" y="519850"/>
            <a:ext cx="4273664" cy="60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3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vc_fasl 9 ehyae daarooei">
            <a:hlinkClick r:id="" action="ppaction://media"/>
            <a:extLst>
              <a:ext uri="{FF2B5EF4-FFF2-40B4-BE49-F238E27FC236}">
                <a16:creationId xmlns:a16="http://schemas.microsoft.com/office/drawing/2014/main" id="{D78FA387-3D84-D914-FEF3-367A7432C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1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9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وظایف و مسئولیت‌های واحد دارو و تجهیزات پزشکی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تهیه، تدارک، توزیع، برآورد و نگه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داری دارو، فراورده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خونی و تجهیزات پزشکی مورد نیاز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بازسازی و تعمیرات تجهیزات پزشکی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تجهیز تمامی واحدهای ارائه خدمات درمانی و به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طور کلی خدمات پشتیبانی در هر یک از قرارگاه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عملیاتی3 گانه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(حمزه سیدالشهداء(شمال غرب)، نجف اشرف(غرب) و کربلا(جنوب))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415C2-46E0-3B1D-695D-920A58AD9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89" y="3948524"/>
            <a:ext cx="4014787" cy="25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5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10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چگونگی ارائه خدمات دارویی و تجهیزات پزشکی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 استقلال بهداری سپاه به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تدریج انبارهای دارویی در مناطق عملیاتی تأسیس و دسترسی بهتر به داروها و تجهیزات پزشکی مورد نیاز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نیروهای عملیاتی در خط مقدم نبرد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فراهم گردید.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بهداری رزمی با آموزش نیروهای رزمنده به استفاده از کیف امداد انفرادی، توانست انجام امداد رسانی اولیه به نیروهای عملیاتی را در کوتاه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ترین زمان ممکن در عمل پیاده کند.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امدادگران عملياتي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دارای کوله پشتی مجهزی بودند که داخل آن تمامی وسایل مورد نیاز امداد اولیه تعبیه شده بود و با توجه به سطح آموزشي امدادگر بعضاً داروي تزريقي مسكن و يا حتي سرم در اختيار آنان قرارداده مي‌شد.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هر دسته عملياتي يك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نفر امدادگر همراه با برانکارد وجود داشت.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داروها و تجهيزات پزشكي موجود در پست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امدادی شامل داروهاي عمومی، ضد دردهای خوراكي و تزريقي و داروهای احیاءکننده، سرم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به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ويژه افزايش دهنده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هاي حجم خون و سرم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هاي شستشو، لوازم رگ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گيري ساده تا كت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دال، لوازم احياي اوليه آمبوبگ و اتصالات مرتبط(ساكشن و ...) و وسایل بندآوري خون بودند.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vc_fasl 9 tahrim daarooei">
            <a:hlinkClick r:id="" action="ppaction://media"/>
            <a:extLst>
              <a:ext uri="{FF2B5EF4-FFF2-40B4-BE49-F238E27FC236}">
                <a16:creationId xmlns:a16="http://schemas.microsoft.com/office/drawing/2014/main" id="{9123DFAF-66AA-9266-C717-7BDDA14984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11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تأمین نیازهای دارویی و تجهیزات پزشکی بهداری رزمی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وظیفه مهم تهیه داروهای مورد نیاز نیروهای مسلح در دوران دفاع مقدس به وزارت بهداری و شرکت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پخش دارویی موجود در کشور واگذار شده بود.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نقش هلال احمر در تأمین داروهای خارج از فهرست رسمی داروهای ایران و نیز حضور فعال مردم در اهداء داروهای مازاد بر نیاز خود به جبهه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هم در زنجیره تهیه و آماده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سازی داروهای مورد نیاز نیز جبهه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نبرد بسیار برجسته بوده است.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خصوص تجهیزات پزشکی، بر خلاف داروها که تأمین آن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عمدتا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ً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از داخل کشور انجام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شد، تهیه این بخش از تدارکات شرایط خاص خود را داشت که برای این منظور از واحدهای تولیدی داخلی و در برخی موارد نیز از شرکت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واردکننده استفاده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گردید.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12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ارائه خدمات دارویی برای مقابله با عوارض سلاح‌های شیمیایی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 شروع استفاده از سلاح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شیمیایی توسط ارتش بعثی عراق که دامنه آن به حملات شیمیایی به شهرهای غربی کشور هم کشیده شد، فعالیت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علمی بسیار ارزشمندی توسط بخش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گوناگون از جمله بهره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گیری از توان تخصصی دانشکده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داروسازی و صنایع دارویی کشور صورت گرفت که سبب شد تا در کنار تهیه داروهای مورد نیاز جهت درمان عوارض مجروحین شیمیایی، اقدامات گسترده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 برای تأمین آنتی دوت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سایر داروها و ادوات فنی لازم در داخل کشور صورت گیرد.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ابزارها و روش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مقابله با سلاح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شیمیایی در اواخر جنگ به حدی توسعه یافته بودند که امکان پاک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سازی سریع تمامی مناطق بمباران شده با سلاح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شیمیایی حتی مناطق صعب العبور کوهستانی را به رزمندگان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داد.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13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567233" y="75824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2800" b="1" dirty="0" err="1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دستورالعمل‌های</a:t>
            </a:r>
            <a:r>
              <a:rPr lang="fa-IR" sz="28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 دارو درمانی مورد استفاده در درمان مصدومین شیمیایی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 اساس اسناد و مدارک برجای مانده از دوران دفاع مقدس 3 گروه از ترکیبات شیمیایی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به دفات متعدد توسط توسط ارتش رژیم بعثی عراق بر علیه رزمندگان ایرانی و حتی ساکنین شهرها از جمله سردشت و حتی شهر حلبچه کردستان عراق مورد استفاده قرار گرفته است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:</a:t>
            </a: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گازهاي كلر- خردل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گازهاي اعصاب (سارين – تابون </a:t>
            </a:r>
            <a:r>
              <a:rPr lang="en-US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VX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و....)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گازهاي سيانور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endParaRPr lang="fa-IR" sz="400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برای مطالعه‌ی </a:t>
            </a:r>
            <a:r>
              <a:rPr lang="ar-SA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چگونگی انجام روش</a:t>
            </a: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درمان هر یک از این نوع مصدومیت</a:t>
            </a: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مقابله با عوارض متعدد هریک از انواع آن</a:t>
            </a: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نیز تجویز داروهای تخصصی لازم جهت رفع آلودگی و ضایعات ایجاد شده بر روی بدن رزمندگان از خطوط مقدم تا نقاهتگاه</a:t>
            </a: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تجهیز شده برای این منظور،</a:t>
            </a: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 در</a:t>
            </a:r>
            <a:r>
              <a:rPr lang="ar-SA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 منبع شماره 14 این فصل</a:t>
            </a:r>
            <a:r>
              <a:rPr lang="fa-IR" sz="1700" dirty="0">
                <a:latin typeface="AdobeArabic-Regular" panose="02040503050201020203" pitchFamily="18" charset="-78"/>
                <a:ea typeface="Calibri" panose="020F0502020204030204" pitchFamily="34" charset="0"/>
              </a:rPr>
              <a:t> مراجعه شود.</a:t>
            </a:r>
            <a:endParaRPr lang="ar-SA" sz="1700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01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سکوت مجامع بین‌المللی در قبال جنایات شیمیایی صدام علیه ایران |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239"/>
            <a:ext cx="12192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14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469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15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فعالیت‌های دارویی در بهداری ارتش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تاریخچه این فعالیت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در ارتش به سال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ابتدایی بعد از 1300 ه.ش. بازمی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گردد که در آن زمان بخش مستقلی برای تأمین نیازهای دارویی نیروهای نظامی ایجاد شده بود.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فعالیت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داروسازی بخش دارویی بهداری ارتش حتی در سال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اولیه بعد از پیروزی انقلاب اسلامی و آغاز جنگ تحمیلی نیز ادامه یافت.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گرچه به منظور خودکفایی ارتش در ارائه خدمات دارویی مورد نیاز خود، بهداری ارتش از امکانات اولیه و محدودی نیز برای تولید داروهای مورد نیاز خود برخوردار بوده است، لیکن در دهه 60 به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دلیل عدم موافقت وزارت بهداری وقت با ادامه فعالیت بخش تولید دارو در ارتش، این واحد به فعالیت خود خاتمه داد.</a:t>
            </a:r>
            <a:endParaRPr lang="ar-SA" sz="1700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5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01B179-34F3-731A-B170-E797325D0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34209" y="161160"/>
            <a:ext cx="4368800" cy="37258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841F7E-679A-EE36-AB04-3B7D14441912}"/>
              </a:ext>
            </a:extLst>
          </p:cNvPr>
          <p:cNvSpPr txBox="1">
            <a:spLocks/>
          </p:cNvSpPr>
          <p:nvPr/>
        </p:nvSpPr>
        <p:spPr>
          <a:xfrm>
            <a:off x="1104900" y="2862130"/>
            <a:ext cx="8477252" cy="1835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8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فصل نهم</a:t>
            </a:r>
          </a:p>
          <a:p>
            <a:pPr>
              <a:lnSpc>
                <a:spcPct val="150000"/>
              </a:lnSpc>
            </a:pPr>
            <a:r>
              <a:rPr lang="fa-IR" sz="24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پشتیبانی دارویی و تجهیزات پزشکی در بهداری رزمی</a:t>
            </a:r>
          </a:p>
          <a:p>
            <a:pPr>
              <a:lnSpc>
                <a:spcPct val="150000"/>
              </a:lnSpc>
            </a:pPr>
            <a:r>
              <a:rPr lang="fa-IR" sz="18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واکاوی تجارب دفاع مقدس و درس‌هایی برای آینده</a:t>
            </a:r>
            <a:endParaRPr lang="ar-SA" sz="1800" b="1" dirty="0">
              <a:solidFill>
                <a:srgbClr val="BFCD18"/>
              </a:solidFill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0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16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ارائه خدمات دارویی بهداری نزاجا در دوران دفاع مقدس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بهداری نزاجا در کشور علاوه بر تهران با ایجاد 5 منطقه پشتیبانی، توزیع دارو و تجهیزات پزشکی مورد نیاز واحدهای ارتش را از طریق این مناطق و زیر نظر مدیریت دارو و تجهیزات پزشکی خود انجام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تعداد قابل توجهی داروساز، برنامه ریزی و ارائه خدمات دارویی به نیروهای عملیاتی، بیمارستان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ارتش و ... را برعهده داشتند.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تعیین سهمیه و توزیع داروهای دریافتی بین واحدهای مربوطه در سراسر کشور به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صورت متمرکز از طریق آمادگاه نزاجا در تهران انجام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گرفت.</a:t>
            </a:r>
            <a:endParaRPr lang="ar-SA" sz="1700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C39B5-CDA9-FB47-591E-1FDABEC7A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602" y="4464090"/>
            <a:ext cx="3117293" cy="22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17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وزارت بهداری و خدمات دارویی دوران دفاع مقدس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وزارت بهداری وقت (که در سال 1364 به وزارت بهداشت، درمان و آموزش پزشکی تغییر نام یافت) وظیفه تأمین داروهای مورد نیاز کشور از جمله اقلام دارویی مناطق عملیاتی را برعهده داشت.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 تشکیل ستاد هماهنگی بین وزارت بهداری و نمایندگان ارتش و سپاه، نیازهای دارویی و تجهیزات پزشکی جبهه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نبرد تعیین و با هماهنگی انجام شده توسط صنایع داروسازی و شرکت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پخش دارویی، برحسب اعلام نیاز مناطق جنگی ارسال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گردید.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این بین باید به استقرار نظام ژنریک در کشور و همچنین همکاری شرکت داروپخش نیز در تأمین اقلام دارویی مورد نیاز مناطق عملیاتی هم توجه نمود. </a:t>
            </a:r>
            <a:endParaRPr lang="ar-SA" sz="1700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45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vc_fasl 9 tamin daaroo">
            <a:hlinkClick r:id="" action="ppaction://media"/>
            <a:extLst>
              <a:ext uri="{FF2B5EF4-FFF2-40B4-BE49-F238E27FC236}">
                <a16:creationId xmlns:a16="http://schemas.microsoft.com/office/drawing/2014/main" id="{097E9231-6328-E8E6-9B96-946AEA516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18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نقش دانشکده‌ها، استادان و دانشجویان داروسازی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گرچه با شروع جنگ تحمیلی دانشگاه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کشور تعطیل بودند ولی با بازگشایی این مراکز آموزشی بعد از انقلاب فرهنگی، به تدریج حضور 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استادان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و دانشجویان در دفاع مقدس پررنگ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تر از سال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آغازین آن شد به گونه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 که تعدادی از مؤثرترین فرماندهان زمان جنگ از بین دانشجویان دانشگاه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بودند.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نقش علمی و توان تخصصی دانشگاهیان نیز مورد توجه مسئولین جنگ قرار گرفت که در این بین باید به حضور فعال دانشکده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داروسازی کشور در تهیه و تأمین داروهای مورد نیاز خطوط نبر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اشاره نمود.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دانشکده های داروسازی موجود در کشور، برنامه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تولید برخی اقلام دارویی و آماده سازی آن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برای ارسال به خطوط نبرد را برعهده گرفتند.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یکی از برجسته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ترین فعالیت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طرح 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ساخت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آنتی دوت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تولید داروهای ضد درد از جمله سولفات مرفین در دانشکده داروسازی تهران بوده است.</a:t>
            </a:r>
            <a:endParaRPr lang="ar-SA" sz="1700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37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19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یادی از شهدای واحد خدمات دارو و تجهیزات پزشکی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 اساس آمار بهداری رزمی تا کنون تعداد 26 شهید سرفراز از واحد دارو و تجهیزات پزشکی اعم از پزشک، داروساز، تکنسین، کارشناسان و مهندسین تجهیزات پزشکی شناسایی و معرفی شده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دکتر محمدمهدی فقیهی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متولد 1332 اصفهان و ورودی سال 1351 دانشکده داروسازی اصفهان بود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که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به عنوان مسئول امداد و انتقال مجروحین در مرداد ماه  1362 در حال انجام وظیفه امدادگری خود در تپه های دربند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(خاک عراق) به فیض شهادت نائل گردید.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حسن دغاغله (شهادت در روز سوم خرداد- عملیات بیت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المقدس)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؛ اولین شهید واحد دارو قرارگاه کربلا</a:t>
            </a: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مهندس التفات محمودی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(شهادت در عملیات کربلای 5)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؛اولین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شهید واحد تجهیزات پزشکی قرارگاه کربلا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...</a:t>
            </a:r>
          </a:p>
        </p:txBody>
      </p:sp>
      <p:pic>
        <p:nvPicPr>
          <p:cNvPr id="11" name="Picture 2" descr="دانلود تصویر PNG گل لاله">
            <a:extLst>
              <a:ext uri="{FF2B5EF4-FFF2-40B4-BE49-F238E27FC236}">
                <a16:creationId xmlns:a16="http://schemas.microsoft.com/office/drawing/2014/main" id="{37E28400-31A2-B548-046D-11EC3869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5221" y="2998569"/>
            <a:ext cx="3859431" cy="38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135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20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یادی از شهدای واحد خدمات دارو و تجهیزات پزشکی</a:t>
            </a:r>
          </a:p>
        </p:txBody>
      </p:sp>
      <p:pic>
        <p:nvPicPr>
          <p:cNvPr id="11" name="Picture 2" descr="دانلود تصویر PNG گل لاله">
            <a:extLst>
              <a:ext uri="{FF2B5EF4-FFF2-40B4-BE49-F238E27FC236}">
                <a16:creationId xmlns:a16="http://schemas.microsoft.com/office/drawing/2014/main" id="{37E28400-31A2-B548-046D-11EC3869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5221" y="2998569"/>
            <a:ext cx="3859431" cy="38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شهید دکتر محمدمهدی فقیهی – شهدای داروساز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087" y="2351059"/>
            <a:ext cx="239077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7336361" y="5302288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دکتر محمدمهدی فقیهی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078" name="Picture 6" descr="وصیت‌نامه پاسدار شهید کریم (حسن) دغاغله: امام را دعا کنید - حیا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182" y="2421361"/>
            <a:ext cx="2393862" cy="2802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966623" y="5297616"/>
            <a:ext cx="1245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حسن دغاغله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080" name="Picture 8" descr="http://shohadayedaneshjoo.ir/attachment/mediumthumbnail/65116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924" y="2435496"/>
            <a:ext cx="2387216" cy="278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542281" y="5293498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مهندس التفات محمودی</a:t>
            </a: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0730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21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9720581" y="1088874"/>
            <a:ext cx="1962715" cy="4886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justLow">
              <a:lnSpc>
                <a:spcPct val="110000"/>
              </a:lnSpc>
            </a:pPr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توصیه‌های راهبردی و کاربردی بــرای آینــــده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657499" y="1270283"/>
            <a:ext cx="9063082" cy="452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اعمال تحریم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تحمیلی از طرف دشمنان نظام، فرصتی است مغتنم در ایجاد شکوفایی علمی در بخش دارو و تجهیزات پزشکی که باید ضمن بصیرت و سنجش تمامی زوایای آن، با تدوین راهبردهای جامع و ارائه برنامه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عملیاتی متنوع از آن بهره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برداری نمود.  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تجربه اتکاء به توانمندی متخصصین به ویژه نیروهای جوان و تلاشگر کشور در تمامی عرصه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از جمله صنایع دارویی و تجهیزات پزشکی، همواره ثمرات و فواید ارزشمندی برای کشور به ارمغان داشته است که نمونه بارز آن در دوران دفاع مقدس به عینه مشاهده گردید.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ارتق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همکاری و توسعه زمینه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تعامل بین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بخشی با حضور فعال و نقش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آفرینی متخصصین علوم دارویی و تجهیزات پزشکی، یکی از ارکان حیاتی مبتنی بر سیاست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کلان سلامت در رونق تولید و رفع نیاز کشور در این عرصه خواهد بود. </a:t>
            </a:r>
          </a:p>
        </p:txBody>
      </p:sp>
    </p:spTree>
    <p:extLst>
      <p:ext uri="{BB962C8B-B14F-4D97-AF65-F5344CB8AC3E}">
        <p14:creationId xmlns:p14="http://schemas.microsoft.com/office/powerpoint/2010/main" val="2408526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063A5-E5B8-BA9D-AFA1-E305B6BB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8092"/>
            <a:ext cx="12192001" cy="32599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9" y="1769806"/>
            <a:ext cx="10637907" cy="3823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endParaRPr lang="fa-IR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؟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AE3EC6F-D77A-018F-43CB-63DF0C88C3A1}"/>
              </a:ext>
            </a:extLst>
          </p:cNvPr>
          <p:cNvSpPr txBox="1">
            <a:spLocks/>
          </p:cNvSpPr>
          <p:nvPr/>
        </p:nvSpPr>
        <p:spPr>
          <a:xfrm>
            <a:off x="3376938" y="100663"/>
            <a:ext cx="839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نتيجه گيري و ارزشيابي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CBAB4C-8694-1A4D-550D-CB2D4C93D3A0}"/>
              </a:ext>
            </a:extLst>
          </p:cNvPr>
          <p:cNvSpPr txBox="1">
            <a:spLocks/>
          </p:cNvSpPr>
          <p:nvPr/>
        </p:nvSpPr>
        <p:spPr>
          <a:xfrm>
            <a:off x="-286342" y="1018293"/>
            <a:ext cx="8394700" cy="301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اين درس چه ميزان براي شما مفيد بود؟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چه پيشنهاداتي براي ارائه بهتر آن براي دانشجويان بعدي داريد؟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ارائه اين درس را چگونه ارزشيابي مي</a:t>
            </a:r>
            <a:r>
              <a:rPr lang="fa-IR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‌</a:t>
            </a: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كنيد؟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كمبودها و اولويت</a:t>
            </a:r>
            <a:r>
              <a:rPr lang="fa-IR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‌</a:t>
            </a: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هاي اين درس از نظر شما چيست؟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هر نوع نظر و پيشنهاد ديگر...</a:t>
            </a:r>
          </a:p>
        </p:txBody>
      </p:sp>
    </p:spTree>
    <p:extLst>
      <p:ext uri="{BB962C8B-B14F-4D97-AF65-F5344CB8AC3E}">
        <p14:creationId xmlns:p14="http://schemas.microsoft.com/office/powerpoint/2010/main" val="2242807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vc_fasl 9 tamin tajhizat">
            <a:hlinkClick r:id="" action="ppaction://media"/>
            <a:extLst>
              <a:ext uri="{FF2B5EF4-FFF2-40B4-BE49-F238E27FC236}">
                <a16:creationId xmlns:a16="http://schemas.microsoft.com/office/drawing/2014/main" id="{C44A8212-5DF4-94BC-23B6-DE5D807BB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1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گنجینه شهدا">
            <a:extLst>
              <a:ext uri="{FF2B5EF4-FFF2-40B4-BE49-F238E27FC236}">
                <a16:creationId xmlns:a16="http://schemas.microsoft.com/office/drawing/2014/main" id="{1A8EF4E1-B1B8-8B1F-0FD5-B6412C6C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2997206"/>
            <a:ext cx="3860794" cy="38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23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841F7E-679A-EE36-AB04-3B7D14441912}"/>
              </a:ext>
            </a:extLst>
          </p:cNvPr>
          <p:cNvSpPr txBox="1">
            <a:spLocks/>
          </p:cNvSpPr>
          <p:nvPr/>
        </p:nvSpPr>
        <p:spPr>
          <a:xfrm>
            <a:off x="4356094" y="1575980"/>
            <a:ext cx="3462165" cy="3643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r>
              <a:rPr lang="ar-SA" sz="4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با آرزوي موفق</a:t>
            </a:r>
            <a:r>
              <a:rPr lang="fa-IR" sz="4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ـ</a:t>
            </a:r>
            <a:r>
              <a:rPr lang="ar-SA" sz="4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يت</a:t>
            </a:r>
            <a:endParaRPr lang="fa-IR" sz="4000" b="1" dirty="0">
              <a:solidFill>
                <a:srgbClr val="BFCD18"/>
              </a:solidFill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endParaRPr lang="fa-IR" sz="2000" b="1" dirty="0"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justLow"/>
            <a:r>
              <a:rPr lang="ar-SA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انشاءالله از طريق مسيرهاي اعلام شده، ارتباط خود را براي پويايي هر چه بيشتر درس حفظ و تق</a:t>
            </a:r>
            <a:r>
              <a:rPr lang="fa-IR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ــ</a:t>
            </a:r>
            <a:r>
              <a:rPr lang="ar-SA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ويت فرماييد</a:t>
            </a:r>
            <a:r>
              <a:rPr lang="fa-IR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.</a:t>
            </a:r>
          </a:p>
          <a:p>
            <a:pPr>
              <a:lnSpc>
                <a:spcPct val="100000"/>
              </a:lnSpc>
            </a:pPr>
            <a:endParaRPr lang="fa-IR" sz="2000" b="1" dirty="0">
              <a:solidFill>
                <a:srgbClr val="BFCD18"/>
              </a:solidFill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والسلام</a:t>
            </a:r>
          </a:p>
        </p:txBody>
      </p:sp>
    </p:spTree>
    <p:extLst>
      <p:ext uri="{BB962C8B-B14F-4D97-AF65-F5344CB8AC3E}">
        <p14:creationId xmlns:p14="http://schemas.microsoft.com/office/powerpoint/2010/main" val="174929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E1136C-F7BA-A045-832E-6DA453CC1540}"/>
              </a:ext>
            </a:extLst>
          </p:cNvPr>
          <p:cNvSpPr txBox="1">
            <a:spLocks/>
          </p:cNvSpPr>
          <p:nvPr/>
        </p:nvSpPr>
        <p:spPr>
          <a:xfrm>
            <a:off x="906354" y="409999"/>
            <a:ext cx="839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هدف اصلی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406D8-0442-83D6-7725-3B8EEF252B69}"/>
              </a:ext>
            </a:extLst>
          </p:cNvPr>
          <p:cNvSpPr txBox="1">
            <a:spLocks/>
          </p:cNvSpPr>
          <p:nvPr/>
        </p:nvSpPr>
        <p:spPr>
          <a:xfrm>
            <a:off x="906354" y="1530328"/>
            <a:ext cx="8394700" cy="1224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BFCD18"/>
              </a:buClr>
            </a:pPr>
            <a:r>
              <a:rPr lang="fa-IR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شناخت تجارب پشتیبانی و تأمین نیازهای دارویی و تجهیزات پزشکی</a:t>
            </a:r>
          </a:p>
          <a:p>
            <a:pPr>
              <a:lnSpc>
                <a:spcPct val="150000"/>
              </a:lnSpc>
              <a:buClr>
                <a:srgbClr val="BFCD18"/>
              </a:buClr>
            </a:pPr>
            <a:r>
              <a:rPr lang="fa-IR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در دوران دفاع مقدس </a:t>
            </a:r>
            <a:r>
              <a:rPr lang="fa-IR" sz="2000" dirty="0">
                <a:latin typeface="AdobeArabic-Regular" panose="02040503050201020203" pitchFamily="18" charset="-78"/>
                <a:cs typeface="B Titr" panose="00000700000000000000" pitchFamily="2" charset="-78"/>
              </a:rPr>
              <a:t>با رویکرد آینده‌نگر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944F2-BA58-0509-800A-9312DE4A92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8576" y="3058329"/>
            <a:ext cx="4390256" cy="31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5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3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نقش داروسازان در </a:t>
            </a:r>
            <a:r>
              <a:rPr lang="fa-IR" sz="3000" b="1" dirty="0" err="1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جنگ‌ها</a:t>
            </a:r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 و نبردهای بشری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4594718" y="1991760"/>
            <a:ext cx="5269717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داروسازان به عنوان یکی از ارکان ارائه خدمات دارویی و بهداشتی در نظام درمانی همواره در جنگ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نبردهای بشری نقش خود را در حیطه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گوناگون این شاخه تخصصی ایفاء نموده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نقش و جایگاه تخصصی عملکرد داروسازان در ساختارهای نظامی برای اولین بار در نشست سال 1894 انجمن داروسازان آمریکا تصویب و به ارتش وقت ارائه گردید.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14C54-DFC6-28BE-5031-F3F59579E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22" y="1715357"/>
            <a:ext cx="3351846" cy="47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4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08C76A8-365D-C383-3C79-470DCD16E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212" y="585787"/>
            <a:ext cx="87915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9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5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خدمات دارویی در تشکیلات نظامی ایران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4781550" y="1991760"/>
            <a:ext cx="508288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 اساس اسناد و گزارش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تاریخی همواره از خدمات درمانی و بهداشتی پزشکان و داروسازان در تشکیلات لشکری ایران در زمان صلح و یا دوران جنگ بهره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گیری شده است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توان از حضور و یا ارائه خدمات تخصصی دانشمندانی همچون برزویه حکیم، ابوریحان بیرونی، سیف الدین مظفر کاشانی، میرزا محمد شیرازی، شیخ بهاءالدین عاملی(شیخ بهایی) و بسیاری دیگر، در جنگ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تاریخی، لشگرکشی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و یا اردوهای شاهی یاد 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کرد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C14A0-4442-2F5F-3FD2-998EAD53C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" y="1323324"/>
            <a:ext cx="3853919" cy="51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6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616249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داروسازی نظامی در عصر حاضر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628267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داروسازی نظامی به عنوان یکی از رشته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تخصصی در علم داروسازی حال حاضر مطرح و در بسیاری از کشورها از جمله امریکا رسماً آموزش داده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شود.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شورای تخصصی استاندارد کردن ارائه خدمات پزشکی وزارت دفاع امریکا، وظیفه مهم و راهبردی تدوین برنامه درسی آموزش تخصصی علوم پزشکی از جمله داروسازی به نیروهای داروساز مستخدم رسمی در واحدهای گوناگون ارتش، تدوین فهرست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دارویی و تجهیزات پزشکی و ... را برعهده دارد و با تمامی بخش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درگیر در آموزش این رشته در مراکز دانشگاهی، درمانی و صنعتی و نهادهای ناظر از جمله سازمان غذا و دارو همکاری مستمر دارد.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A1A90-EFF2-0992-8D81-E70FCC3CD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469" y="4407290"/>
            <a:ext cx="3216863" cy="22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3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7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تأسیس واحد دارویی در بهداری رزمی سپاه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4401616" y="1980400"/>
            <a:ext cx="5462820" cy="2665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اولین پایه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ساختار بهداری رزمی سپاه در اوا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ل تأسیس آن و قبل از شروع جنگ تحمیلی رژیم بعثی عراق علیه ایران گذاشته شد و در زمان درگیری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ضد انقلاب در غرب کشور، به ارائه خدمت به نیروهای نظامی و مردم مشغول شد به گونه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 که ساختار آن در این مناطق حتی زودتر از بهداری سپاه در تهران شکل گرفت.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شروع فعالیت بهداری سپاه معدودی از افراد درگیر در بخش دارویی بهداری از دانش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آموختگان رشته داروسازی بودند. افرادی که تحت عنوان امدادگر آموزش دیده بودند و وظیفه ارائه خدمات و کمک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اولیه پزشکی به نیروهای رزمی را بر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عهده داشتند، مسئول ارائه خدمات دارویی نیز بودند.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95369F-9FB4-0FEF-E9EA-AC516B8D23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95" y="1715275"/>
            <a:ext cx="3187722" cy="451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2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8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ساختار سازمانی واحد دارویی و تجهیزات پزشکی بهداری رزمی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ساختار تشکیلاتی این واحد را از نظر زمانی می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توان به 3 دوره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تقسیم‌بندی کرد:</a:t>
            </a: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ابتدای جنگ و تا قبل از عملیات فتح المبین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تا قبل از شروع جنگ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شیمیایی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800100" lvl="1" indent="-342900" algn="justLow">
              <a:lnSpc>
                <a:spcPct val="150000"/>
              </a:lnSpc>
              <a:buClr>
                <a:srgbClr val="BFCD18"/>
              </a:buClr>
              <a:buFont typeface="Courier New" panose="02070309020205020404" pitchFamily="49" charset="0"/>
              <a:buChar char="o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دوران بعد از شروع حملات شیمیایی دشمن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سال 1360 به ساختار جدید دو مدیریت مستقل برای انبارهای دارویی و تجهیزات پزشکی تغییر یافت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سال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1361 تا 1364 بخش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دیگری به ساختار تشکیلاتی و اداری آن افزوده گردید.</a:t>
            </a:r>
            <a:endParaRPr lang="fa-IR" sz="17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سال 1364 این ساختار که به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صورت کامل در قرارگاه کربلا ایجاد شده بود تا پایان جنگ حفظ شد. البته در سایر قرارگاه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 این ساختار بین صف و ستاد تقسیم شده بود و بخش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هایی از این ساختار در صف و بخش</a:t>
            </a:r>
            <a:r>
              <a:rPr lang="fa-IR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17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هایی در ستاد مستقر شده بود.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2215</Words>
  <Application>Microsoft Office PowerPoint</Application>
  <PresentationFormat>Widescreen</PresentationFormat>
  <Paragraphs>120</Paragraphs>
  <Slides>29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Courier New</vt:lpstr>
      <vt:lpstr>AdobeArabic-Regular</vt:lpstr>
      <vt:lpstr>Calibri Light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Aeen Mohammadi</cp:lastModifiedBy>
  <cp:revision>54</cp:revision>
  <dcterms:created xsi:type="dcterms:W3CDTF">2022-08-13T07:14:04Z</dcterms:created>
  <dcterms:modified xsi:type="dcterms:W3CDTF">2024-07-29T18:23:43Z</dcterms:modified>
</cp:coreProperties>
</file>